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8" r:id="rId11"/>
    <p:sldId id="266" r:id="rId12"/>
    <p:sldId id="267" r:id="rId13"/>
    <p:sldId id="263" r:id="rId14"/>
    <p:sldId id="264" r:id="rId15"/>
    <p:sldId id="265" r:id="rId16"/>
  </p:sldIdLst>
  <p:sldSz cx="9144000" cy="5143500" type="screen16x9"/>
  <p:notesSz cx="6858000" cy="9144000"/>
  <p:embeddedFontLs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Roboto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0C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F66FD74-17A7-48F8-BEC7-A20ADA6B3CBD}">
  <a:tblStyle styleId="{7F66FD74-17A7-48F8-BEC7-A20ADA6B3C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88" autoAdjust="0"/>
  </p:normalViewPr>
  <p:slideViewPr>
    <p:cSldViewPr snapToGrid="0">
      <p:cViewPr>
        <p:scale>
          <a:sx n="156" d="100"/>
          <a:sy n="156" d="100"/>
        </p:scale>
        <p:origin x="-2244" y="-948"/>
      </p:cViewPr>
      <p:guideLst>
        <p:guide orient="horz" pos="3240"/>
        <p:guide orient="horz"/>
        <p:guide orient="horz" pos="510"/>
        <p:guide pos="5533"/>
        <p:guide pos="39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60192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8210400" cy="1495325"/>
        </p:xfrm>
        <a:graphic>
          <a:graphicData uri="http://schemas.openxmlformats.org/drawingml/2006/table">
            <a:tbl>
              <a:tblPr>
                <a:noFill/>
                <a:tableStyleId>{7F66FD74-17A7-48F8-BEC7-A20ADA6B3CBD}</a:tableStyleId>
              </a:tblPr>
              <a:tblGrid>
                <a:gridCol w="3800400"/>
                <a:gridCol w="4410000"/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397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7961150" cy="2807725"/>
        </p:xfrm>
        <a:graphic>
          <a:graphicData uri="http://schemas.openxmlformats.org/drawingml/2006/table">
            <a:tbl>
              <a:tblPr>
                <a:noFill/>
                <a:tableStyleId>{7F66FD74-17A7-48F8-BEC7-A20ADA6B3CBD}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397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433125" y="677293"/>
            <a:ext cx="75843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90000"/>
              </a:lnSpc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Разработка торгового робота для фондового рынка на основе использования технического анализа и машинного обучения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 smtClean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ML Finance 2024-10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601964"/>
          </a:xfrm>
        </p:spPr>
        <p:txBody>
          <a:bodyPr/>
          <a:lstStyle/>
          <a:p>
            <a:r>
              <a:rPr lang="ru-RU" dirty="0" smtClean="0"/>
              <a:t>Подходы к улучшению алгоритма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4454" y="920501"/>
            <a:ext cx="8393514" cy="3416400"/>
          </a:xfrm>
        </p:spPr>
        <p:txBody>
          <a:bodyPr/>
          <a:lstStyle/>
          <a:p>
            <a:r>
              <a:rPr lang="ru-RU" dirty="0" smtClean="0"/>
              <a:t>Включение в одновременную обработку данных от нескольких инструментов, что позволит учесть </a:t>
            </a:r>
            <a:r>
              <a:rPr lang="ru-RU" dirty="0" err="1" smtClean="0"/>
              <a:t>переток</a:t>
            </a:r>
            <a:r>
              <a:rPr lang="ru-RU" dirty="0" smtClean="0"/>
              <a:t> средств на рынке от одних активов в другие;</a:t>
            </a:r>
          </a:p>
          <a:p>
            <a:r>
              <a:rPr lang="ru-RU" dirty="0" smtClean="0"/>
              <a:t>Увеличение эффективности работы методов нормировки входных данных;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080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583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466781335"/>
              </p:ext>
            </p:extLst>
          </p:nvPr>
        </p:nvGraphicFramePr>
        <p:xfrm>
          <a:off x="391668" y="932017"/>
          <a:ext cx="8417052" cy="3911977"/>
        </p:xfrm>
        <a:graphic>
          <a:graphicData uri="http://schemas.openxmlformats.org/drawingml/2006/table">
            <a:tbl>
              <a:tblPr>
                <a:noFill/>
                <a:tableStyleId>{7F66FD74-17A7-48F8-BEC7-A20ADA6B3CBD}</a:tableStyleId>
              </a:tblPr>
              <a:tblGrid>
                <a:gridCol w="569072"/>
                <a:gridCol w="7847980"/>
              </a:tblGrid>
              <a:tr h="10539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rgbClr val="7030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Стратегия со</a:t>
                      </a:r>
                      <a:r>
                        <a:rPr lang="ru-RU" sz="1600" b="1" baseline="0" dirty="0" smtClean="0">
                          <a:solidFill>
                            <a:srgbClr val="7030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«стандартным» подходом показывает не самую лучшую эффективность работы. Кроме того, её достаточно сложно обучить, т. к. она требует достаточно больших вычислительных затрат.</a:t>
                      </a:r>
                      <a:endParaRPr sz="1600" b="1" dirty="0">
                        <a:solidFill>
                          <a:srgbClr val="7030A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959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rgbClr val="7030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Оригинальная стратегия показывает не худшие результаты, но при этом значительно легче в обучении.</a:t>
                      </a:r>
                      <a:r>
                        <a:rPr lang="ru-RU" sz="1600" b="1" baseline="0" dirty="0" smtClean="0">
                          <a:solidFill>
                            <a:srgbClr val="7030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Кроме того, она экономически более выгодна в эксплуатации.</a:t>
                      </a:r>
                      <a:endParaRPr sz="1600" b="1" dirty="0">
                        <a:solidFill>
                          <a:srgbClr val="7030A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3480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 smtClean="0">
                          <a:solidFill>
                            <a:srgbClr val="700C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Оригинальную стратегию значительно проще масштабировать на обработку сразу нескольких инструментов,</a:t>
                      </a:r>
                      <a:r>
                        <a:rPr lang="ru-RU" sz="1600" b="1" baseline="0" dirty="0" smtClean="0">
                          <a:solidFill>
                            <a:srgbClr val="700C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что повышает её потенциал для дальнейшего эффективного использования</a:t>
                      </a:r>
                      <a:r>
                        <a:rPr lang="en-US" sz="1600" b="1" baseline="0" dirty="0" smtClean="0">
                          <a:solidFill>
                            <a:srgbClr val="700C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b="1" baseline="0" dirty="0" smtClean="0">
                          <a:solidFill>
                            <a:srgbClr val="700CA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всех факторов, действующих на рынке.</a:t>
                      </a:r>
                      <a:endParaRPr sz="1600" b="1" dirty="0">
                        <a:solidFill>
                          <a:srgbClr val="700CA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59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6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56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56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56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6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95" name="Google Shape;1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lvl="0">
              <a:buSzPts val="1100"/>
            </a:pPr>
            <a:r>
              <a:rPr lang="ru" sz="3000" dirty="0"/>
              <a:t>Тема: </a:t>
            </a:r>
            <a:r>
              <a:rPr lang="ru-RU" sz="3000" dirty="0"/>
              <a:t>Разработка торгового робота для фондового рынка на основе использования технического анализа и машинного обучения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50"/>
          <p:cNvSpPr txBox="1"/>
          <p:nvPr/>
        </p:nvSpPr>
        <p:spPr>
          <a:xfrm>
            <a:off x="625923" y="3866497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Сергей Лобанов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625923" y="4227561"/>
            <a:ext cx="3610797" cy="66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 smtClean="0">
                <a:latin typeface="Roboto Medium"/>
                <a:ea typeface="Roboto Medium"/>
                <a:cs typeface="Roboto Medium"/>
                <a:sym typeface="Roboto Medium"/>
              </a:rPr>
              <a:t>Ведущий программист в инвестиционной компании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" name="Google Shape;83;p18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56" y="2604605"/>
            <a:ext cx="1063150" cy="1103584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257978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План защиты</a:t>
            </a:r>
            <a:endParaRPr dirty="0"/>
          </a:p>
        </p:txBody>
      </p:sp>
      <p:sp>
        <p:nvSpPr>
          <p:cNvPr id="210" name="Google Shape;210;p51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7053404" cy="56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255353801"/>
              </p:ext>
            </p:extLst>
          </p:nvPr>
        </p:nvGraphicFramePr>
        <p:xfrm>
          <a:off x="513588" y="1034907"/>
          <a:ext cx="7239000" cy="3451749"/>
        </p:xfrm>
        <a:graphic>
          <a:graphicData uri="http://schemas.openxmlformats.org/drawingml/2006/table">
            <a:tbl>
              <a:tblPr>
                <a:noFill/>
                <a:tableStyleId>{7F66FD74-17A7-48F8-BEC7-A20ADA6B3CBD}</a:tableStyleId>
              </a:tblPr>
              <a:tblGrid>
                <a:gridCol w="489425"/>
                <a:gridCol w="6749575"/>
              </a:tblGrid>
              <a:tr h="6907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стратегию со «стандартным» подходом на основе ансамбля </a:t>
                      </a:r>
                      <a:r>
                        <a:rPr lang="en-US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ML </a:t>
                      </a: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моделей. </a:t>
                      </a:r>
                      <a:endParaRPr lang="en-US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907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</a:t>
                      </a:r>
                      <a:r>
                        <a:rPr lang="en-US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стратегию торговли на фондовом рынке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 основе более простых алгоритмов, которые не требуют значительных вычислительных затрат.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907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Исследовать эффективность работы стратегии, выявить её недостатки и наметить пути улучшения результатов  её работы.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907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робота для</a:t>
                      </a:r>
                      <a:r>
                        <a:rPr lang="ru-RU" sz="14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подключения стратегии к брокеру и работе через него на российском фондовом рынке.</a:t>
                      </a:r>
                      <a:endParaRPr lang="en-US" sz="1400" dirty="0" smtClean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887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smtClean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 smtClean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Roboto" panose="020B0604020202020204" charset="0"/>
                        <a:ea typeface="Roboto" panose="020B0604020202020204" charset="0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600" dirty="0" smtClean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5105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4194605497"/>
              </p:ext>
            </p:extLst>
          </p:nvPr>
        </p:nvGraphicFramePr>
        <p:xfrm>
          <a:off x="562356" y="1080911"/>
          <a:ext cx="7239000" cy="2316330"/>
        </p:xfrm>
        <a:graphic>
          <a:graphicData uri="http://schemas.openxmlformats.org/drawingml/2006/table">
            <a:tbl>
              <a:tblPr>
                <a:noFill/>
                <a:tableStyleId>{7F66FD74-17A7-48F8-BEC7-A20ADA6B3CBD}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Языки программирования: 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</a:t>
                      </a:r>
                      <a:r>
                        <a:rPr lang="ru-RU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 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C#;</a:t>
                      </a:r>
                      <a:r>
                        <a:rPr lang="en-US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="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Qlua</a:t>
                      </a:r>
                      <a:r>
                        <a:rPr lang="en-US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 </a:t>
                      </a:r>
                      <a:r>
                        <a:rPr lang="en-US" sz="1600" b="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Qpile</a:t>
                      </a:r>
                      <a:r>
                        <a:rPr lang="en-US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 SQL;</a:t>
                      </a:r>
                      <a:endParaRPr sz="16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Базы</a:t>
                      </a:r>
                      <a:r>
                        <a:rPr lang="ru-RU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данных: </a:t>
                      </a:r>
                      <a:r>
                        <a:rPr lang="en-US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Microsoft SQL Server;</a:t>
                      </a:r>
                      <a:endParaRPr sz="16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JetBrains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PyCharm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r>
                        <a:rPr lang="ru-RU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Google </a:t>
                      </a:r>
                      <a:r>
                        <a:rPr lang="en-US" sz="1600" b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Colab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r>
                        <a:rPr lang="en-US" sz="1600" b="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Microsoft </a:t>
                      </a:r>
                      <a:r>
                        <a:rPr lang="en-US" sz="1600" b="0" baseline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Visual Studio;</a:t>
                      </a:r>
                      <a:endParaRPr sz="16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MOEX ISS API; </a:t>
                      </a:r>
                      <a:r>
                        <a:rPr lang="en-US" sz="1600" b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Finam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Connection;</a:t>
                      </a:r>
                      <a:endParaRPr sz="1600" b="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400" b="1" dirty="0" smtClean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QUIK;</a:t>
                      </a:r>
                      <a:endParaRPr sz="1600" b="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202708"/>
            <a:ext cx="8520600" cy="541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792446"/>
              </p:ext>
            </p:extLst>
          </p:nvPr>
        </p:nvGraphicFramePr>
        <p:xfrm>
          <a:off x="599871" y="1054608"/>
          <a:ext cx="7946721" cy="372155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015569">
                  <a:extLst>
                    <a:ext uri="{9D8B030D-6E8A-4147-A177-3AD203B41FA5}">
                      <a16:colId xmlns:a16="http://schemas.microsoft.com/office/drawing/2014/main" xmlns="" val="3145404047"/>
                    </a:ext>
                  </a:extLst>
                </a:gridCol>
                <a:gridCol w="920496">
                  <a:extLst>
                    <a:ext uri="{9D8B030D-6E8A-4147-A177-3AD203B41FA5}">
                      <a16:colId xmlns:a16="http://schemas.microsoft.com/office/drawing/2014/main" xmlns="" val="3390519601"/>
                    </a:ext>
                  </a:extLst>
                </a:gridCol>
                <a:gridCol w="859536">
                  <a:extLst>
                    <a:ext uri="{9D8B030D-6E8A-4147-A177-3AD203B41FA5}">
                      <a16:colId xmlns:a16="http://schemas.microsoft.com/office/drawing/2014/main" xmlns="" val="171026875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xmlns="" val="1669210430"/>
                    </a:ext>
                  </a:extLst>
                </a:gridCol>
                <a:gridCol w="804672"/>
                <a:gridCol w="883920"/>
                <a:gridCol w="822960"/>
                <a:gridCol w="981456"/>
                <a:gridCol w="926592"/>
              </a:tblGrid>
              <a:tr h="414528"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Инструмент\Характер-</a:t>
                      </a:r>
                      <a:r>
                        <a:rPr lang="ru-RU" sz="1000" dirty="0" err="1" smtClean="0"/>
                        <a:t>ки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Доходность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По индексу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Сделки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Просадка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err="1" smtClean="0"/>
                        <a:t>Коэф</a:t>
                      </a:r>
                      <a:r>
                        <a:rPr lang="ru-RU" sz="1000" dirty="0" smtClean="0"/>
                        <a:t>-т Шарпа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err="1" smtClean="0"/>
                        <a:t>Коэф</a:t>
                      </a:r>
                      <a:r>
                        <a:rPr lang="ru-RU" sz="1000" dirty="0" smtClean="0"/>
                        <a:t>-т </a:t>
                      </a:r>
                      <a:r>
                        <a:rPr lang="ru-RU" sz="1000" dirty="0" err="1" smtClean="0"/>
                        <a:t>Сортино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Фактор прибыли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Годовая </a:t>
                      </a:r>
                      <a:r>
                        <a:rPr lang="ru-RU" sz="1000" dirty="0" err="1" smtClean="0"/>
                        <a:t>волат-ть</a:t>
                      </a:r>
                      <a:r>
                        <a:rPr lang="ru-RU" sz="1000" dirty="0" smtClean="0"/>
                        <a:t> %</a:t>
                      </a:r>
                      <a:endParaRPr lang="ru-RU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75153494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smtClean="0">
                          <a:solidFill>
                            <a:srgbClr val="FF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ru-RU" b="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-4.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126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12.2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0.24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0.3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1.0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21.9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571982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r>
                        <a:rPr lang="en-US" sz="1400" b="1" u="none" strike="noStrike" cap="none" dirty="0" smtClean="0">
                          <a:solidFill>
                            <a:srgbClr val="FF0000"/>
                          </a:solidFill>
                          <a:effectLst/>
                          <a:sym typeface="Arial"/>
                        </a:rPr>
                        <a:t>GAZP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15.6</a:t>
                      </a:r>
                      <a:endParaRPr lang="ru-RU" b="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-14.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106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0.73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0.92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1.2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1938015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LKOH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-8.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-13.8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114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-0.44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-0.57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0.89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16.3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82087002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RTKM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-8.0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-41.0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118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22.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-0.1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-0.2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0.96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27.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  <a:endParaRPr lang="ru-RU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7103504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MAGN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-15.1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-43.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26.7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-0.58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39870632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GMKN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-18.1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-26.6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122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25.3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-0.76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-0.99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NVTK</a:t>
                      </a:r>
                      <a:endParaRPr lang="ru-RU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28.8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-3.8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96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1.03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28.5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AFLT</a:t>
                      </a:r>
                      <a:endParaRPr lang="ru-RU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30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34.5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142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17.7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0.25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0.37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1.06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30.2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TATN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-9.0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-5.0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-0.35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-0.39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0.91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20.8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328936">
                <a:tc>
                  <a:txBody>
                    <a:bodyPr/>
                    <a:lstStyle/>
                    <a:p>
                      <a:r>
                        <a:rPr lang="en-US" b="1" dirty="0" smtClean="0"/>
                        <a:t>HYDR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-28.4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-38.7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32.2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-1.3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-1.77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23.8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Google Shape;242;p54"/>
          <p:cNvSpPr txBox="1">
            <a:spLocks/>
          </p:cNvSpPr>
          <p:nvPr/>
        </p:nvSpPr>
        <p:spPr>
          <a:xfrm>
            <a:off x="574632" y="719328"/>
            <a:ext cx="8160936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1000" i="1" dirty="0" smtClean="0"/>
              <a:t>Для дневного </a:t>
            </a:r>
            <a:r>
              <a:rPr lang="ru-RU" sz="1000" i="1" dirty="0" err="1" smtClean="0"/>
              <a:t>таймфрейма</a:t>
            </a:r>
            <a:r>
              <a:rPr lang="ru-RU" sz="1000" i="1" dirty="0" smtClean="0"/>
              <a:t> за 250 торговых дней на 18.04.2025 при комиссии брокера 0.</a:t>
            </a:r>
            <a:r>
              <a:rPr lang="en-US" sz="1000" i="1" dirty="0" smtClean="0"/>
              <a:t>05</a:t>
            </a:r>
            <a:r>
              <a:rPr lang="ru-RU" sz="1000" i="1" dirty="0" smtClean="0"/>
              <a:t>%</a:t>
            </a:r>
            <a:endParaRPr lang="ru-RU" sz="10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352028"/>
          </a:xfrm>
        </p:spPr>
        <p:txBody>
          <a:bodyPr/>
          <a:lstStyle/>
          <a:p>
            <a:r>
              <a:rPr lang="ru-RU" sz="1000" i="1" dirty="0"/>
              <a:t>Для </a:t>
            </a:r>
            <a:r>
              <a:rPr lang="ru-RU" sz="1000" i="1" dirty="0" smtClean="0"/>
              <a:t>часового </a:t>
            </a:r>
            <a:r>
              <a:rPr lang="ru-RU" sz="1000" i="1" dirty="0" err="1"/>
              <a:t>таймфрейма</a:t>
            </a:r>
            <a:r>
              <a:rPr lang="ru-RU" sz="1000" i="1" dirty="0"/>
              <a:t> за 250 торговых дней на 18.04.2025 при комиссии брокера 0.</a:t>
            </a:r>
            <a:r>
              <a:rPr lang="en-US" sz="1000" i="1" dirty="0"/>
              <a:t>05</a:t>
            </a:r>
            <a:r>
              <a:rPr lang="ru-RU" sz="1000" i="1" dirty="0"/>
              <a:t>%</a:t>
            </a:r>
            <a:br>
              <a:rPr lang="ru-RU" sz="1000" i="1" dirty="0"/>
            </a:br>
            <a:endParaRPr lang="ru-RU" sz="1000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315142"/>
              </p:ext>
            </p:extLst>
          </p:nvPr>
        </p:nvGraphicFramePr>
        <p:xfrm>
          <a:off x="575487" y="627888"/>
          <a:ext cx="7946721" cy="109006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015569">
                  <a:extLst>
                    <a:ext uri="{9D8B030D-6E8A-4147-A177-3AD203B41FA5}">
                      <a16:colId xmlns:a16="http://schemas.microsoft.com/office/drawing/2014/main" xmlns="" val="3145404047"/>
                    </a:ext>
                  </a:extLst>
                </a:gridCol>
                <a:gridCol w="920496">
                  <a:extLst>
                    <a:ext uri="{9D8B030D-6E8A-4147-A177-3AD203B41FA5}">
                      <a16:colId xmlns:a16="http://schemas.microsoft.com/office/drawing/2014/main" xmlns="" val="3390519601"/>
                    </a:ext>
                  </a:extLst>
                </a:gridCol>
                <a:gridCol w="859536">
                  <a:extLst>
                    <a:ext uri="{9D8B030D-6E8A-4147-A177-3AD203B41FA5}">
                      <a16:colId xmlns:a16="http://schemas.microsoft.com/office/drawing/2014/main" xmlns="" val="171026875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xmlns="" val="1669210430"/>
                    </a:ext>
                  </a:extLst>
                </a:gridCol>
                <a:gridCol w="804672"/>
                <a:gridCol w="883920"/>
                <a:gridCol w="822960"/>
                <a:gridCol w="981456"/>
                <a:gridCol w="926592"/>
              </a:tblGrid>
              <a:tr h="414528"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Инструмент\Характер-</a:t>
                      </a:r>
                      <a:r>
                        <a:rPr lang="ru-RU" sz="1000" dirty="0" err="1" smtClean="0"/>
                        <a:t>ки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Доходность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По индексу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Сделки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Просадка %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err="1" smtClean="0"/>
                        <a:t>Коэф</a:t>
                      </a:r>
                      <a:r>
                        <a:rPr lang="ru-RU" sz="1000" dirty="0" smtClean="0"/>
                        <a:t>-т Шарпа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err="1" smtClean="0"/>
                        <a:t>Коэф</a:t>
                      </a:r>
                      <a:r>
                        <a:rPr lang="ru-RU" sz="1000" dirty="0" smtClean="0"/>
                        <a:t>-т </a:t>
                      </a:r>
                      <a:r>
                        <a:rPr lang="ru-RU" sz="1000" dirty="0" err="1" smtClean="0"/>
                        <a:t>Сортино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Фактор прибыли</a:t>
                      </a:r>
                      <a:endParaRPr lang="ru-RU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000" dirty="0" smtClean="0"/>
                        <a:t>Годовая </a:t>
                      </a:r>
                      <a:r>
                        <a:rPr lang="ru-RU" sz="1000" dirty="0" err="1" smtClean="0"/>
                        <a:t>волат-ть</a:t>
                      </a:r>
                      <a:r>
                        <a:rPr lang="ru-RU" sz="1000" dirty="0" smtClean="0"/>
                        <a:t> %</a:t>
                      </a:r>
                      <a:endParaRPr lang="ru-RU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75153494"/>
                  </a:ext>
                </a:extLst>
              </a:tr>
              <a:tr h="3289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smtClean="0">
                          <a:solidFill>
                            <a:srgbClr val="FF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-48.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-4.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1370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50.6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-0.7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-0.86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0.82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5.8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57198278"/>
                  </a:ext>
                </a:extLst>
              </a:tr>
              <a:tr h="346605">
                <a:tc>
                  <a:txBody>
                    <a:bodyPr/>
                    <a:lstStyle/>
                    <a:p>
                      <a:r>
                        <a:rPr lang="en-US" sz="1400" b="1" u="none" strike="noStrike" cap="none" dirty="0" smtClean="0">
                          <a:solidFill>
                            <a:srgbClr val="FF0000"/>
                          </a:solidFill>
                          <a:effectLst/>
                          <a:sym typeface="Arial"/>
                        </a:rPr>
                        <a:t>GAZP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-59.9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-14.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1730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60.2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-0.86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-1.0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0.79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7.</a:t>
                      </a:r>
                      <a:r>
                        <a:rPr lang="en-US" sz="14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1938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8697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550" y="330724"/>
            <a:ext cx="8520600" cy="559292"/>
          </a:xfrm>
        </p:spPr>
        <p:txBody>
          <a:bodyPr/>
          <a:lstStyle/>
          <a:p>
            <a:r>
              <a:rPr lang="ru-RU" dirty="0" smtClean="0"/>
              <a:t>Схема</a:t>
            </a:r>
            <a:r>
              <a:rPr lang="en-US" dirty="0" smtClean="0"/>
              <a:t> </a:t>
            </a:r>
            <a:r>
              <a:rPr lang="ru-RU" dirty="0" smtClean="0"/>
              <a:t>вероятностного алгоритма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51" y="1253991"/>
            <a:ext cx="621846" cy="621846"/>
          </a:xfrm>
          <a:prstGeom prst="rect">
            <a:avLst/>
          </a:prstGeom>
        </p:spPr>
      </p:pic>
      <p:sp>
        <p:nvSpPr>
          <p:cNvPr id="4" name="Стрелка вправо 3"/>
          <p:cNvSpPr/>
          <p:nvPr/>
        </p:nvSpPr>
        <p:spPr>
          <a:xfrm>
            <a:off x="1165897" y="1343382"/>
            <a:ext cx="169127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001840" y="1128498"/>
            <a:ext cx="2084052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000" dirty="0" smtClean="0"/>
              <a:t>Для каждого диапазона нахождение матрицы главных компонент</a:t>
            </a:r>
          </a:p>
        </p:txBody>
      </p:sp>
      <p:sp>
        <p:nvSpPr>
          <p:cNvPr id="6" name="Стрелка вправо 5"/>
          <p:cNvSpPr/>
          <p:nvPr/>
        </p:nvSpPr>
        <p:spPr>
          <a:xfrm>
            <a:off x="6085892" y="1314744"/>
            <a:ext cx="34538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335025" y="1128498"/>
            <a:ext cx="239145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1. </a:t>
            </a:r>
            <a:r>
              <a:rPr lang="ru-RU" sz="1000" dirty="0" smtClean="0"/>
              <a:t>Очистка исходных данных</a:t>
            </a:r>
            <a:endParaRPr lang="ru-RU" sz="1000" dirty="0"/>
          </a:p>
          <a:p>
            <a:r>
              <a:rPr lang="ru-RU" sz="1000" dirty="0" smtClean="0"/>
              <a:t>2. Формирование нормированной целевой переменной</a:t>
            </a:r>
            <a:r>
              <a:rPr lang="en-US" sz="1000" dirty="0" smtClean="0"/>
              <a:t> </a:t>
            </a:r>
            <a:r>
              <a:rPr lang="ru-RU" sz="1000" dirty="0" smtClean="0"/>
              <a:t>по нескольким диапазонам</a:t>
            </a:r>
            <a:endParaRPr lang="ru-RU" dirty="0"/>
          </a:p>
          <a:p>
            <a:endParaRPr lang="ru-RU" sz="1000" dirty="0" smtClean="0"/>
          </a:p>
        </p:txBody>
      </p:sp>
      <p:sp>
        <p:nvSpPr>
          <p:cNvPr id="8" name="Стрелка вправо 7"/>
          <p:cNvSpPr/>
          <p:nvPr/>
        </p:nvSpPr>
        <p:spPr>
          <a:xfrm>
            <a:off x="3726481" y="1322598"/>
            <a:ext cx="24799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392706" y="983984"/>
            <a:ext cx="12260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 smtClean="0"/>
              <a:t>Входной тренд</a:t>
            </a:r>
          </a:p>
        </p:txBody>
      </p:sp>
      <p:sp>
        <p:nvSpPr>
          <p:cNvPr id="11" name="Стрелка вправо 10"/>
          <p:cNvSpPr/>
          <p:nvPr/>
        </p:nvSpPr>
        <p:spPr>
          <a:xfrm>
            <a:off x="8124154" y="1302483"/>
            <a:ext cx="26697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Соединительная линия уступом 11"/>
          <p:cNvCxnSpPr/>
          <p:nvPr/>
        </p:nvCxnSpPr>
        <p:spPr>
          <a:xfrm rot="10800000" flipV="1">
            <a:off x="612486" y="1544800"/>
            <a:ext cx="7787802" cy="666697"/>
          </a:xfrm>
          <a:prstGeom prst="bentConnector3">
            <a:avLst>
              <a:gd name="adj1" fmla="val -3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Скругленный прямоугольник 12"/>
          <p:cNvSpPr/>
          <p:nvPr/>
        </p:nvSpPr>
        <p:spPr>
          <a:xfrm>
            <a:off x="1084971" y="2412848"/>
            <a:ext cx="3194421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000" dirty="0"/>
              <a:t>Формирование набора разделяющих </a:t>
            </a:r>
            <a:r>
              <a:rPr lang="ru-RU" sz="1000" dirty="0" smtClean="0"/>
              <a:t>плоскостей по взаимному разграничению между диапазонами</a:t>
            </a:r>
            <a:endParaRPr lang="ru-RU" sz="1000" dirty="0"/>
          </a:p>
        </p:txBody>
      </p:sp>
      <p:sp>
        <p:nvSpPr>
          <p:cNvPr id="14" name="Стрелка вправо 13"/>
          <p:cNvSpPr/>
          <p:nvPr/>
        </p:nvSpPr>
        <p:spPr>
          <a:xfrm>
            <a:off x="624981" y="2627732"/>
            <a:ext cx="47248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618732" y="2211498"/>
            <a:ext cx="6249" cy="7999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Скругленный прямоугольник 15"/>
          <p:cNvSpPr/>
          <p:nvPr/>
        </p:nvSpPr>
        <p:spPr>
          <a:xfrm>
            <a:off x="6431281" y="1107095"/>
            <a:ext cx="1692874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000" dirty="0" smtClean="0"/>
              <a:t>Пересчёт входного набора с отбрасыванием незначащих компонент</a:t>
            </a:r>
            <a:endParaRPr lang="ru-RU" sz="1000" dirty="0"/>
          </a:p>
        </p:txBody>
      </p:sp>
      <p:sp>
        <p:nvSpPr>
          <p:cNvPr id="17" name="Стрелка вправо 16"/>
          <p:cNvSpPr/>
          <p:nvPr/>
        </p:nvSpPr>
        <p:spPr>
          <a:xfrm>
            <a:off x="7761964" y="2611674"/>
            <a:ext cx="22871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 вправо 17"/>
          <p:cNvSpPr/>
          <p:nvPr/>
        </p:nvSpPr>
        <p:spPr>
          <a:xfrm>
            <a:off x="4279392" y="2627732"/>
            <a:ext cx="26833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4547728" y="2412848"/>
            <a:ext cx="3214236" cy="900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dirty="0" smtClean="0"/>
              <a:t>Для каждого из диапазона формирование функций плотности вероятностей для каждой разделяющей плоскости на основе элементов из этого диапазона</a:t>
            </a:r>
            <a:endParaRPr lang="ru-RU" sz="1000" dirty="0"/>
          </a:p>
        </p:txBody>
      </p:sp>
      <p:sp>
        <p:nvSpPr>
          <p:cNvPr id="20" name="Стрелка вправо 19"/>
          <p:cNvSpPr/>
          <p:nvPr/>
        </p:nvSpPr>
        <p:spPr>
          <a:xfrm>
            <a:off x="624980" y="3987962"/>
            <a:ext cx="45998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>
            <a:off x="4279392" y="3952506"/>
            <a:ext cx="26833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кругленный прямоугольник 21"/>
          <p:cNvSpPr/>
          <p:nvPr/>
        </p:nvSpPr>
        <p:spPr>
          <a:xfrm>
            <a:off x="4547728" y="3748850"/>
            <a:ext cx="3153971" cy="8919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dirty="0" smtClean="0"/>
              <a:t>Формирование вероятностей повышения или понижения тренда как суммы вероятностей принадлежности к диапазонам выше или ниже нуля соответственно </a:t>
            </a:r>
            <a:endParaRPr lang="ru-RU" sz="1000" dirty="0"/>
          </a:p>
        </p:txBody>
      </p:sp>
      <p:sp>
        <p:nvSpPr>
          <p:cNvPr id="26" name="Скругленный прямоугольник 25"/>
          <p:cNvSpPr/>
          <p:nvPr/>
        </p:nvSpPr>
        <p:spPr>
          <a:xfrm>
            <a:off x="1084971" y="3773078"/>
            <a:ext cx="3194422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dirty="0" smtClean="0"/>
              <a:t>Перерасчёт полного набора компонент через функции плотностей вероятностей в вероятности принадлежности к каждому из диапазонов </a:t>
            </a:r>
            <a:endParaRPr lang="ru-RU" sz="1000" dirty="0"/>
          </a:p>
        </p:txBody>
      </p:sp>
      <p:sp>
        <p:nvSpPr>
          <p:cNvPr id="27" name="Стрелка вправо 26"/>
          <p:cNvSpPr/>
          <p:nvPr/>
        </p:nvSpPr>
        <p:spPr>
          <a:xfrm>
            <a:off x="7701699" y="3952506"/>
            <a:ext cx="26014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7666337" y="3641203"/>
            <a:ext cx="9156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/>
              <a:t>Результат</a:t>
            </a:r>
            <a:endParaRPr lang="ru-RU" sz="1200" dirty="0"/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1848" y="3883899"/>
            <a:ext cx="621846" cy="621846"/>
          </a:xfrm>
          <a:prstGeom prst="rect">
            <a:avLst/>
          </a:prstGeom>
        </p:spPr>
      </p:pic>
      <p:cxnSp>
        <p:nvCxnSpPr>
          <p:cNvPr id="31" name="Соединительная линия уступом 30"/>
          <p:cNvCxnSpPr>
            <a:stCxn id="17" idx="3"/>
          </p:cNvCxnSpPr>
          <p:nvPr/>
        </p:nvCxnSpPr>
        <p:spPr>
          <a:xfrm flipH="1">
            <a:off x="602561" y="2853990"/>
            <a:ext cx="7388122" cy="725560"/>
          </a:xfrm>
          <a:prstGeom prst="bentConnector3">
            <a:avLst>
              <a:gd name="adj1" fmla="val -30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/>
          <p:cNvCxnSpPr/>
          <p:nvPr/>
        </p:nvCxnSpPr>
        <p:spPr>
          <a:xfrm>
            <a:off x="602561" y="3579550"/>
            <a:ext cx="7991" cy="75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98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2086</TotalTime>
  <Words>663</Words>
  <Application>Microsoft Office PowerPoint</Application>
  <PresentationFormat>Экран (16:9)</PresentationFormat>
  <Paragraphs>192</Paragraphs>
  <Slides>13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Roboto</vt:lpstr>
      <vt:lpstr>Courier New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Разработка торгового робота для фондового рынка на основе использования технического анализа и машинного обучения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Для часового таймфрейма за 250 торговых дней на 18.04.2025 при комиссии брокера 0.05% </vt:lpstr>
      <vt:lpstr>Схема вероятностного алгоритма</vt:lpstr>
      <vt:lpstr>Подходы к улучшению алгоритма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Lobanov Sergey</cp:lastModifiedBy>
  <cp:revision>58</cp:revision>
  <dcterms:modified xsi:type="dcterms:W3CDTF">2025-04-23T21:37:57Z</dcterms:modified>
</cp:coreProperties>
</file>